
<file path=[Content_Types].xml><?xml version="1.0" encoding="utf-8"?>
<Types xmlns="http://schemas.openxmlformats.org/package/2006/content-types">
  <Default Extension="jpeg" ContentType="image/jpeg"/>
  <Default Extension="jpg" ContentType="image/jpeg"/>
  <Default Extension="org&amp;utm_campaign=parser&amp;utm_content=thumbnail"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57" r:id="rId5"/>
    <p:sldId id="258" r:id="rId6"/>
    <p:sldId id="287" r:id="rId7"/>
    <p:sldId id="285" r:id="rId8"/>
    <p:sldId id="286" r:id="rId9"/>
    <p:sldId id="292" r:id="rId10"/>
    <p:sldId id="293" r:id="rId11"/>
    <p:sldId id="289" r:id="rId12"/>
    <p:sldId id="294" r:id="rId13"/>
    <p:sldId id="295" r:id="rId14"/>
    <p:sldId id="29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00FA00"/>
    <a:srgbClr val="FF40FF"/>
    <a:srgbClr val="FF93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0488" autoAdjust="0"/>
    <p:restoredTop sz="88197"/>
  </p:normalViewPr>
  <p:slideViewPr>
    <p:cSldViewPr snapToGrid="0">
      <p:cViewPr varScale="1">
        <p:scale>
          <a:sx n="92" d="100"/>
          <a:sy n="92" d="100"/>
        </p:scale>
        <p:origin x="464" y="17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D4B09D-BCCC-C44A-9BCE-1F9E4ADF3970}" type="datetimeFigureOut">
              <a:rPr lang="en-US" smtClean="0"/>
              <a:t>10/24/26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559FC3-CB64-824A-B1CD-19709EECAB47}" type="slidenum">
              <a:rPr lang="en-US" smtClean="0"/>
              <a:t>‹#›</a:t>
            </a:fld>
            <a:endParaRPr lang="en-US"/>
          </a:p>
        </p:txBody>
      </p:sp>
    </p:spTree>
    <p:extLst>
      <p:ext uri="{BB962C8B-B14F-4D97-AF65-F5344CB8AC3E}">
        <p14:creationId xmlns:p14="http://schemas.microsoft.com/office/powerpoint/2010/main" val="828443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0" i="0" u="none" strike="noStrike" kern="1200" dirty="0">
                <a:solidFill>
                  <a:schemeClr val="tx1"/>
                </a:solidFill>
                <a:effectLst/>
                <a:latin typeface="+mn-lt"/>
                <a:ea typeface="+mn-ea"/>
                <a:cs typeface="+mn-cs"/>
              </a:rPr>
              <a:t>speaking and writing</a:t>
            </a:r>
          </a:p>
          <a:p>
            <a:pPr lvl="0"/>
            <a:r>
              <a:rPr lang="en-GB" sz="1200" b="0" i="0" u="none" strike="noStrike" kern="1200" dirty="0">
                <a:solidFill>
                  <a:schemeClr val="tx1"/>
                </a:solidFill>
                <a:effectLst/>
                <a:latin typeface="+mn-lt"/>
                <a:ea typeface="+mn-ea"/>
                <a:cs typeface="+mn-cs"/>
              </a:rPr>
              <a:t>music</a:t>
            </a:r>
          </a:p>
          <a:p>
            <a:pPr lvl="0"/>
            <a:r>
              <a:rPr lang="en-GB" sz="1200" b="0" i="0" u="none" strike="noStrike" kern="1200" dirty="0">
                <a:solidFill>
                  <a:schemeClr val="tx1"/>
                </a:solidFill>
                <a:effectLst/>
                <a:latin typeface="+mn-lt"/>
                <a:ea typeface="+mn-ea"/>
                <a:cs typeface="+mn-cs"/>
              </a:rPr>
              <a:t>art and pictures</a:t>
            </a:r>
          </a:p>
          <a:p>
            <a:pPr lvl="0"/>
            <a:r>
              <a:rPr lang="en-GB" sz="1200" b="0" i="0" u="none" strike="noStrike" kern="1200" dirty="0">
                <a:solidFill>
                  <a:schemeClr val="tx1"/>
                </a:solidFill>
                <a:effectLst/>
                <a:latin typeface="+mn-lt"/>
                <a:ea typeface="+mn-ea"/>
                <a:cs typeface="+mn-cs"/>
              </a:rPr>
              <a:t>signs and symbols</a:t>
            </a:r>
          </a:p>
          <a:p>
            <a:endParaRPr lang="en-US" dirty="0"/>
          </a:p>
        </p:txBody>
      </p:sp>
      <p:sp>
        <p:nvSpPr>
          <p:cNvPr id="4" name="Slide Number Placeholder 3"/>
          <p:cNvSpPr>
            <a:spLocks noGrp="1"/>
          </p:cNvSpPr>
          <p:nvPr>
            <p:ph type="sldNum" sz="quarter" idx="5"/>
          </p:nvPr>
        </p:nvSpPr>
        <p:spPr/>
        <p:txBody>
          <a:bodyPr/>
          <a:lstStyle/>
          <a:p>
            <a:fld id="{E8559FC3-CB64-824A-B1CD-19709EECAB47}" type="slidenum">
              <a:rPr lang="en-US" smtClean="0"/>
              <a:t>2</a:t>
            </a:fld>
            <a:endParaRPr lang="en-US"/>
          </a:p>
        </p:txBody>
      </p:sp>
    </p:spTree>
    <p:extLst>
      <p:ext uri="{BB962C8B-B14F-4D97-AF65-F5344CB8AC3E}">
        <p14:creationId xmlns:p14="http://schemas.microsoft.com/office/powerpoint/2010/main" val="1851367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CE96F-0294-B4F6-5202-D662EE9A05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7044E9-8EB6-09C0-31CD-84B3D5C51F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0359D3-BBF8-AB1D-B231-0439A576E481}"/>
              </a:ext>
            </a:extLst>
          </p:cNvPr>
          <p:cNvSpPr>
            <a:spLocks noGrp="1"/>
          </p:cNvSpPr>
          <p:nvPr>
            <p:ph type="body" idx="1"/>
          </p:nvPr>
        </p:nvSpPr>
        <p:spPr/>
        <p:txBody>
          <a:bodyPr/>
          <a:lstStyle/>
          <a:p>
            <a:r>
              <a:rPr lang="en-US" dirty="0"/>
              <a:t>Watch the video and read text to answer questions in </a:t>
            </a:r>
            <a:r>
              <a:rPr lang="en-US"/>
              <a:t>their books. </a:t>
            </a:r>
            <a:endParaRPr lang="en-US" dirty="0"/>
          </a:p>
        </p:txBody>
      </p:sp>
      <p:sp>
        <p:nvSpPr>
          <p:cNvPr id="4" name="Slide Number Placeholder 3">
            <a:extLst>
              <a:ext uri="{FF2B5EF4-FFF2-40B4-BE49-F238E27FC236}">
                <a16:creationId xmlns:a16="http://schemas.microsoft.com/office/drawing/2014/main" id="{D13AE42B-E928-F949-68A9-C80549703AEB}"/>
              </a:ext>
            </a:extLst>
          </p:cNvPr>
          <p:cNvSpPr>
            <a:spLocks noGrp="1"/>
          </p:cNvSpPr>
          <p:nvPr>
            <p:ph type="sldNum" sz="quarter" idx="5"/>
          </p:nvPr>
        </p:nvSpPr>
        <p:spPr/>
        <p:txBody>
          <a:bodyPr/>
          <a:lstStyle/>
          <a:p>
            <a:fld id="{E8559FC3-CB64-824A-B1CD-19709EECAB47}" type="slidenum">
              <a:rPr lang="en-US" smtClean="0"/>
              <a:t>3</a:t>
            </a:fld>
            <a:endParaRPr lang="en-US"/>
          </a:p>
        </p:txBody>
      </p:sp>
    </p:spTree>
    <p:extLst>
      <p:ext uri="{BB962C8B-B14F-4D97-AF65-F5344CB8AC3E}">
        <p14:creationId xmlns:p14="http://schemas.microsoft.com/office/powerpoint/2010/main" val="1188113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188F9-0FCB-45C0-E0E7-1E63C265D1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01C024-F00B-9712-43D6-E673E5F2F3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E33D33-5A01-C1C1-19D5-07019C7293E8}"/>
              </a:ext>
            </a:extLst>
          </p:cNvPr>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Children discuss these with a partner.</a:t>
            </a:r>
          </a:p>
          <a:p>
            <a:r>
              <a:rPr lang="en-GB" sz="1200" b="0" i="0" u="none" strike="noStrike" kern="1200" dirty="0">
                <a:solidFill>
                  <a:schemeClr val="tx1"/>
                </a:solidFill>
                <a:effectLst/>
                <a:latin typeface="+mn-lt"/>
                <a:ea typeface="+mn-ea"/>
                <a:cs typeface="+mn-cs"/>
              </a:rPr>
              <a:t>Use simple prompts:</a:t>
            </a:r>
          </a:p>
          <a:p>
            <a:pPr lvl="0"/>
            <a:r>
              <a:rPr lang="en-GB" sz="1200" b="0" i="0" u="none" strike="noStrike" kern="1200" dirty="0">
                <a:solidFill>
                  <a:schemeClr val="tx1"/>
                </a:solidFill>
                <a:effectLst/>
                <a:latin typeface="+mn-lt"/>
                <a:ea typeface="+mn-ea"/>
                <a:cs typeface="+mn-cs"/>
              </a:rPr>
              <a:t>What makes you who you are?</a:t>
            </a:r>
          </a:p>
          <a:p>
            <a:pPr lvl="0"/>
            <a:r>
              <a:rPr lang="en-GB" sz="1200" b="0" i="0" u="none" strike="noStrike" kern="1200" dirty="0">
                <a:solidFill>
                  <a:schemeClr val="tx1"/>
                </a:solidFill>
                <a:effectLst/>
                <a:latin typeface="+mn-lt"/>
                <a:ea typeface="+mn-ea"/>
                <a:cs typeface="+mn-cs"/>
              </a:rPr>
              <a:t>Which groups do you belong to?</a:t>
            </a:r>
          </a:p>
          <a:p>
            <a:pPr lvl="0"/>
            <a:r>
              <a:rPr lang="en-GB" sz="1200" b="0" i="0" u="none" strike="noStrike" kern="1200" dirty="0">
                <a:solidFill>
                  <a:schemeClr val="tx1"/>
                </a:solidFill>
                <a:effectLst/>
                <a:latin typeface="+mn-lt"/>
                <a:ea typeface="+mn-ea"/>
                <a:cs typeface="+mn-cs"/>
              </a:rPr>
              <a:t>What is important to you?</a:t>
            </a:r>
          </a:p>
          <a:p>
            <a:pPr lvl="0"/>
            <a:r>
              <a:rPr lang="en-GB" sz="1200" b="0" i="0" u="none" strike="noStrike" kern="1200" dirty="0">
                <a:solidFill>
                  <a:schemeClr val="tx1"/>
                </a:solidFill>
                <a:effectLst/>
                <a:latin typeface="+mn-lt"/>
                <a:ea typeface="+mn-ea"/>
                <a:cs typeface="+mn-cs"/>
              </a:rPr>
              <a:t>Would everyone give the same answer? Why?</a:t>
            </a:r>
          </a:p>
          <a:p>
            <a:r>
              <a:rPr lang="en-GB" sz="1200" b="0" i="0" u="none" strike="noStrike" kern="1200" dirty="0">
                <a:solidFill>
                  <a:schemeClr val="tx1"/>
                </a:solidFill>
                <a:effectLst/>
                <a:latin typeface="+mn-lt"/>
                <a:ea typeface="+mn-ea"/>
                <a:cs typeface="+mn-cs"/>
              </a:rPr>
              <a:t>Explain that people’s answers may be different because they have different families, communities and experiences.</a:t>
            </a:r>
          </a:p>
        </p:txBody>
      </p:sp>
      <p:sp>
        <p:nvSpPr>
          <p:cNvPr id="4" name="Slide Number Placeholder 3">
            <a:extLst>
              <a:ext uri="{FF2B5EF4-FFF2-40B4-BE49-F238E27FC236}">
                <a16:creationId xmlns:a16="http://schemas.microsoft.com/office/drawing/2014/main" id="{1F4EFC70-B5E0-9A4B-3281-25411B82EFAD}"/>
              </a:ext>
            </a:extLst>
          </p:cNvPr>
          <p:cNvSpPr>
            <a:spLocks noGrp="1"/>
          </p:cNvSpPr>
          <p:nvPr>
            <p:ph type="sldNum" sz="quarter" idx="5"/>
          </p:nvPr>
        </p:nvSpPr>
        <p:spPr/>
        <p:txBody>
          <a:bodyPr/>
          <a:lstStyle/>
          <a:p>
            <a:fld id="{E8559FC3-CB64-824A-B1CD-19709EECAB47}" type="slidenum">
              <a:rPr lang="en-US" smtClean="0"/>
              <a:t>4</a:t>
            </a:fld>
            <a:endParaRPr lang="en-US"/>
          </a:p>
        </p:txBody>
      </p:sp>
    </p:spTree>
    <p:extLst>
      <p:ext uri="{BB962C8B-B14F-4D97-AF65-F5344CB8AC3E}">
        <p14:creationId xmlns:p14="http://schemas.microsoft.com/office/powerpoint/2010/main" val="79378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12A1B-1446-466A-0749-EA6FA15FB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9C0658-291E-4280-7D8B-71495E611B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F61F5B-AA4E-241E-59C7-49388E047179}"/>
              </a:ext>
            </a:extLst>
          </p:cNvPr>
          <p:cNvSpPr>
            <a:spLocks noGrp="1"/>
          </p:cNvSpPr>
          <p:nvPr>
            <p:ph type="body" idx="1"/>
          </p:nvPr>
        </p:nvSpPr>
        <p:spPr/>
        <p:txBody>
          <a:bodyPr/>
          <a:lstStyle/>
          <a:p>
            <a:r>
              <a:rPr lang="en-US" dirty="0"/>
              <a:t>Watch the video and discuss how in ancient times, people used art to express themselves and show who they were.</a:t>
            </a:r>
          </a:p>
        </p:txBody>
      </p:sp>
      <p:sp>
        <p:nvSpPr>
          <p:cNvPr id="4" name="Slide Number Placeholder 3">
            <a:extLst>
              <a:ext uri="{FF2B5EF4-FFF2-40B4-BE49-F238E27FC236}">
                <a16:creationId xmlns:a16="http://schemas.microsoft.com/office/drawing/2014/main" id="{D3B77FA3-07FD-096C-7890-DB2B79CE0DAD}"/>
              </a:ext>
            </a:extLst>
          </p:cNvPr>
          <p:cNvSpPr>
            <a:spLocks noGrp="1"/>
          </p:cNvSpPr>
          <p:nvPr>
            <p:ph type="sldNum" sz="quarter" idx="5"/>
          </p:nvPr>
        </p:nvSpPr>
        <p:spPr/>
        <p:txBody>
          <a:bodyPr/>
          <a:lstStyle/>
          <a:p>
            <a:fld id="{E8559FC3-CB64-824A-B1CD-19709EECAB47}" type="slidenum">
              <a:rPr lang="en-US" smtClean="0"/>
              <a:t>5</a:t>
            </a:fld>
            <a:endParaRPr lang="en-US"/>
          </a:p>
        </p:txBody>
      </p:sp>
    </p:spTree>
    <p:extLst>
      <p:ext uri="{BB962C8B-B14F-4D97-AF65-F5344CB8AC3E}">
        <p14:creationId xmlns:p14="http://schemas.microsoft.com/office/powerpoint/2010/main" val="2205613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A45562-A828-BA40-946E-52CE962395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7015A3-113D-54C4-A356-FC997C4379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0216F-BDED-C943-33EE-98F944A9924A}"/>
              </a:ext>
            </a:extLst>
          </p:cNvPr>
          <p:cNvSpPr>
            <a:spLocks noGrp="1"/>
          </p:cNvSpPr>
          <p:nvPr>
            <p:ph type="body" idx="1"/>
          </p:nvPr>
        </p:nvSpPr>
        <p:spPr/>
        <p:txBody>
          <a:bodyPr/>
          <a:lstStyle/>
          <a:p>
            <a:r>
              <a:rPr lang="en-US" dirty="0"/>
              <a:t>Watch the video and discuss how in ancient times, people used art to express themselves and show who they were.</a:t>
            </a:r>
          </a:p>
        </p:txBody>
      </p:sp>
      <p:sp>
        <p:nvSpPr>
          <p:cNvPr id="4" name="Slide Number Placeholder 3">
            <a:extLst>
              <a:ext uri="{FF2B5EF4-FFF2-40B4-BE49-F238E27FC236}">
                <a16:creationId xmlns:a16="http://schemas.microsoft.com/office/drawing/2014/main" id="{18332526-9716-7A76-D343-12BF0FAD6D50}"/>
              </a:ext>
            </a:extLst>
          </p:cNvPr>
          <p:cNvSpPr>
            <a:spLocks noGrp="1"/>
          </p:cNvSpPr>
          <p:nvPr>
            <p:ph type="sldNum" sz="quarter" idx="5"/>
          </p:nvPr>
        </p:nvSpPr>
        <p:spPr/>
        <p:txBody>
          <a:bodyPr/>
          <a:lstStyle/>
          <a:p>
            <a:fld id="{E8559FC3-CB64-824A-B1CD-19709EECAB47}" type="slidenum">
              <a:rPr lang="en-US" smtClean="0"/>
              <a:t>6</a:t>
            </a:fld>
            <a:endParaRPr lang="en-US"/>
          </a:p>
        </p:txBody>
      </p:sp>
    </p:spTree>
    <p:extLst>
      <p:ext uri="{BB962C8B-B14F-4D97-AF65-F5344CB8AC3E}">
        <p14:creationId xmlns:p14="http://schemas.microsoft.com/office/powerpoint/2010/main" val="3727041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3A2D3-5E62-C5A9-00DD-07DF4FEDF5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80573A-1E99-B599-2FB0-A6639366DA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356441-B76D-E884-7C69-DBC7C1365305}"/>
              </a:ext>
            </a:extLst>
          </p:cNvPr>
          <p:cNvSpPr>
            <a:spLocks noGrp="1"/>
          </p:cNvSpPr>
          <p:nvPr>
            <p:ph type="body" idx="1"/>
          </p:nvPr>
        </p:nvSpPr>
        <p:spPr/>
        <p:txBody>
          <a:bodyPr/>
          <a:lstStyle/>
          <a:p>
            <a:r>
              <a:rPr lang="en-US" dirty="0"/>
              <a:t>Watch the video and discuss how in ancient times, people used art to express themselves and show who they were.</a:t>
            </a:r>
          </a:p>
        </p:txBody>
      </p:sp>
      <p:sp>
        <p:nvSpPr>
          <p:cNvPr id="4" name="Slide Number Placeholder 3">
            <a:extLst>
              <a:ext uri="{FF2B5EF4-FFF2-40B4-BE49-F238E27FC236}">
                <a16:creationId xmlns:a16="http://schemas.microsoft.com/office/drawing/2014/main" id="{C8BDABAE-52C6-8F96-A839-4D7B64E0DE45}"/>
              </a:ext>
            </a:extLst>
          </p:cNvPr>
          <p:cNvSpPr>
            <a:spLocks noGrp="1"/>
          </p:cNvSpPr>
          <p:nvPr>
            <p:ph type="sldNum" sz="quarter" idx="5"/>
          </p:nvPr>
        </p:nvSpPr>
        <p:spPr/>
        <p:txBody>
          <a:bodyPr/>
          <a:lstStyle/>
          <a:p>
            <a:fld id="{E8559FC3-CB64-824A-B1CD-19709EECAB47}" type="slidenum">
              <a:rPr lang="en-US" smtClean="0"/>
              <a:t>7</a:t>
            </a:fld>
            <a:endParaRPr lang="en-US"/>
          </a:p>
        </p:txBody>
      </p:sp>
    </p:spTree>
    <p:extLst>
      <p:ext uri="{BB962C8B-B14F-4D97-AF65-F5344CB8AC3E}">
        <p14:creationId xmlns:p14="http://schemas.microsoft.com/office/powerpoint/2010/main" val="4075848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EFA30-546C-7D7D-76CC-7702678BD5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A4768B-F16D-4B1A-4AA7-AC7925450E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CEB3EB-24BB-A8D9-5233-46F655E6154C}"/>
              </a:ext>
            </a:extLst>
          </p:cNvPr>
          <p:cNvSpPr>
            <a:spLocks noGrp="1"/>
          </p:cNvSpPr>
          <p:nvPr>
            <p:ph type="body" idx="1"/>
          </p:nvPr>
        </p:nvSpPr>
        <p:spPr/>
        <p:txBody>
          <a:bodyPr/>
          <a:lstStyle/>
          <a:p>
            <a:r>
              <a:rPr lang="en-US" dirty="0"/>
              <a:t>Play charades and discuss the challenges. </a:t>
            </a:r>
          </a:p>
        </p:txBody>
      </p:sp>
      <p:sp>
        <p:nvSpPr>
          <p:cNvPr id="4" name="Slide Number Placeholder 3">
            <a:extLst>
              <a:ext uri="{FF2B5EF4-FFF2-40B4-BE49-F238E27FC236}">
                <a16:creationId xmlns:a16="http://schemas.microsoft.com/office/drawing/2014/main" id="{8AFEC7DF-750D-099A-EE72-F66C988A9A15}"/>
              </a:ext>
            </a:extLst>
          </p:cNvPr>
          <p:cNvSpPr>
            <a:spLocks noGrp="1"/>
          </p:cNvSpPr>
          <p:nvPr>
            <p:ph type="sldNum" sz="quarter" idx="5"/>
          </p:nvPr>
        </p:nvSpPr>
        <p:spPr/>
        <p:txBody>
          <a:bodyPr/>
          <a:lstStyle/>
          <a:p>
            <a:fld id="{E8559FC3-CB64-824A-B1CD-19709EECAB47}" type="slidenum">
              <a:rPr lang="en-US" smtClean="0"/>
              <a:t>8</a:t>
            </a:fld>
            <a:endParaRPr lang="en-US"/>
          </a:p>
        </p:txBody>
      </p:sp>
    </p:spTree>
    <p:extLst>
      <p:ext uri="{BB962C8B-B14F-4D97-AF65-F5344CB8AC3E}">
        <p14:creationId xmlns:p14="http://schemas.microsoft.com/office/powerpoint/2010/main" val="3460351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B7E061-019F-AEBF-D638-AC256292F3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9D18DD-50F3-3A6D-AEAF-91F33C5343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952858-57A8-BF02-31B9-5ED95E196FCB}"/>
              </a:ext>
            </a:extLst>
          </p:cNvPr>
          <p:cNvSpPr>
            <a:spLocks noGrp="1"/>
          </p:cNvSpPr>
          <p:nvPr>
            <p:ph type="body" idx="1"/>
          </p:nvPr>
        </p:nvSpPr>
        <p:spPr/>
        <p:txBody>
          <a:bodyPr/>
          <a:lstStyle/>
          <a:p>
            <a:r>
              <a:rPr lang="en-US" dirty="0"/>
              <a:t>Play charades and discuss the challenges. </a:t>
            </a:r>
          </a:p>
        </p:txBody>
      </p:sp>
      <p:sp>
        <p:nvSpPr>
          <p:cNvPr id="4" name="Slide Number Placeholder 3">
            <a:extLst>
              <a:ext uri="{FF2B5EF4-FFF2-40B4-BE49-F238E27FC236}">
                <a16:creationId xmlns:a16="http://schemas.microsoft.com/office/drawing/2014/main" id="{AE66180C-356F-9F80-FEEC-C03E771A7FC9}"/>
              </a:ext>
            </a:extLst>
          </p:cNvPr>
          <p:cNvSpPr>
            <a:spLocks noGrp="1"/>
          </p:cNvSpPr>
          <p:nvPr>
            <p:ph type="sldNum" sz="quarter" idx="5"/>
          </p:nvPr>
        </p:nvSpPr>
        <p:spPr/>
        <p:txBody>
          <a:bodyPr/>
          <a:lstStyle/>
          <a:p>
            <a:fld id="{E8559FC3-CB64-824A-B1CD-19709EECAB47}" type="slidenum">
              <a:rPr lang="en-US" smtClean="0"/>
              <a:t>9</a:t>
            </a:fld>
            <a:endParaRPr lang="en-US"/>
          </a:p>
        </p:txBody>
      </p:sp>
    </p:spTree>
    <p:extLst>
      <p:ext uri="{BB962C8B-B14F-4D97-AF65-F5344CB8AC3E}">
        <p14:creationId xmlns:p14="http://schemas.microsoft.com/office/powerpoint/2010/main" val="1023396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1CC66-4F4B-14E9-B1E1-F82B6D20C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B2BB3-DBBC-F4C7-4628-CA724B15C6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C05F0-DFDE-6A4D-FB06-1384C28D3E39}"/>
              </a:ext>
            </a:extLst>
          </p:cNvPr>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Children discuss these with a partner.</a:t>
            </a:r>
          </a:p>
          <a:p>
            <a:r>
              <a:rPr lang="en-GB" sz="1200" b="0" i="0" u="none" strike="noStrike" kern="1200" dirty="0">
                <a:solidFill>
                  <a:schemeClr val="tx1"/>
                </a:solidFill>
                <a:effectLst/>
                <a:latin typeface="+mn-lt"/>
                <a:ea typeface="+mn-ea"/>
                <a:cs typeface="+mn-cs"/>
              </a:rPr>
              <a:t>Use simple prompts:</a:t>
            </a:r>
          </a:p>
          <a:p>
            <a:pPr lvl="0"/>
            <a:r>
              <a:rPr lang="en-GB" sz="1200" b="0" i="0" u="none" strike="noStrike" kern="1200" dirty="0">
                <a:solidFill>
                  <a:schemeClr val="tx1"/>
                </a:solidFill>
                <a:effectLst/>
                <a:latin typeface="+mn-lt"/>
                <a:ea typeface="+mn-ea"/>
                <a:cs typeface="+mn-cs"/>
              </a:rPr>
              <a:t>What makes you who you are?</a:t>
            </a:r>
          </a:p>
          <a:p>
            <a:pPr lvl="0"/>
            <a:r>
              <a:rPr lang="en-GB" sz="1200" b="0" i="0" u="none" strike="noStrike" kern="1200" dirty="0">
                <a:solidFill>
                  <a:schemeClr val="tx1"/>
                </a:solidFill>
                <a:effectLst/>
                <a:latin typeface="+mn-lt"/>
                <a:ea typeface="+mn-ea"/>
                <a:cs typeface="+mn-cs"/>
              </a:rPr>
              <a:t>Which groups do you belong to?</a:t>
            </a:r>
          </a:p>
          <a:p>
            <a:pPr lvl="0"/>
            <a:r>
              <a:rPr lang="en-GB" sz="1200" b="0" i="0" u="none" strike="noStrike" kern="1200" dirty="0">
                <a:solidFill>
                  <a:schemeClr val="tx1"/>
                </a:solidFill>
                <a:effectLst/>
                <a:latin typeface="+mn-lt"/>
                <a:ea typeface="+mn-ea"/>
                <a:cs typeface="+mn-cs"/>
              </a:rPr>
              <a:t>What is important to you?</a:t>
            </a:r>
          </a:p>
          <a:p>
            <a:pPr lvl="0"/>
            <a:r>
              <a:rPr lang="en-GB" sz="1200" b="0" i="0" u="none" strike="noStrike" kern="1200" dirty="0">
                <a:solidFill>
                  <a:schemeClr val="tx1"/>
                </a:solidFill>
                <a:effectLst/>
                <a:latin typeface="+mn-lt"/>
                <a:ea typeface="+mn-ea"/>
                <a:cs typeface="+mn-cs"/>
              </a:rPr>
              <a:t>Would everyone give the same answer? Why?</a:t>
            </a:r>
          </a:p>
          <a:p>
            <a:r>
              <a:rPr lang="en-GB" sz="1200" b="0" i="0" u="none" strike="noStrike" kern="1200" dirty="0">
                <a:solidFill>
                  <a:schemeClr val="tx1"/>
                </a:solidFill>
                <a:effectLst/>
                <a:latin typeface="+mn-lt"/>
                <a:ea typeface="+mn-ea"/>
                <a:cs typeface="+mn-cs"/>
              </a:rPr>
              <a:t>Explain that people’s answers may be different because they have different families, communities and experiences.</a:t>
            </a:r>
          </a:p>
        </p:txBody>
      </p:sp>
      <p:sp>
        <p:nvSpPr>
          <p:cNvPr id="4" name="Slide Number Placeholder 3">
            <a:extLst>
              <a:ext uri="{FF2B5EF4-FFF2-40B4-BE49-F238E27FC236}">
                <a16:creationId xmlns:a16="http://schemas.microsoft.com/office/drawing/2014/main" id="{04D441B0-14B9-A42B-A4ED-A0E1B1B72FA5}"/>
              </a:ext>
            </a:extLst>
          </p:cNvPr>
          <p:cNvSpPr>
            <a:spLocks noGrp="1"/>
          </p:cNvSpPr>
          <p:nvPr>
            <p:ph type="sldNum" sz="quarter" idx="5"/>
          </p:nvPr>
        </p:nvSpPr>
        <p:spPr/>
        <p:txBody>
          <a:bodyPr/>
          <a:lstStyle/>
          <a:p>
            <a:fld id="{E8559FC3-CB64-824A-B1CD-19709EECAB47}" type="slidenum">
              <a:rPr lang="en-US" smtClean="0"/>
              <a:t>10</a:t>
            </a:fld>
            <a:endParaRPr lang="en-US"/>
          </a:p>
        </p:txBody>
      </p:sp>
    </p:spTree>
    <p:extLst>
      <p:ext uri="{BB962C8B-B14F-4D97-AF65-F5344CB8AC3E}">
        <p14:creationId xmlns:p14="http://schemas.microsoft.com/office/powerpoint/2010/main" val="39911535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E3024-B995-254B-8974-7820DB78F4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22721E-2EAB-7C7F-2134-356AB79175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A0BE26-EE99-8091-50D5-CE77BDF8AC0C}"/>
              </a:ext>
            </a:extLst>
          </p:cNvPr>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Do they agree or disagree?</a:t>
            </a:r>
          </a:p>
          <a:p>
            <a:r>
              <a:rPr lang="en-GB" sz="1200" b="0" i="0" u="none" strike="noStrike" kern="1200" dirty="0">
                <a:solidFill>
                  <a:schemeClr val="tx1"/>
                </a:solidFill>
                <a:effectLst/>
                <a:latin typeface="+mn-lt"/>
                <a:ea typeface="+mn-ea"/>
                <a:cs typeface="+mn-cs"/>
              </a:rPr>
              <a:t>Why?</a:t>
            </a:r>
          </a:p>
        </p:txBody>
      </p:sp>
      <p:sp>
        <p:nvSpPr>
          <p:cNvPr id="4" name="Slide Number Placeholder 3">
            <a:extLst>
              <a:ext uri="{FF2B5EF4-FFF2-40B4-BE49-F238E27FC236}">
                <a16:creationId xmlns:a16="http://schemas.microsoft.com/office/drawing/2014/main" id="{B4C2D4FF-E2B3-5899-1918-1B3E928D3F5B}"/>
              </a:ext>
            </a:extLst>
          </p:cNvPr>
          <p:cNvSpPr>
            <a:spLocks noGrp="1"/>
          </p:cNvSpPr>
          <p:nvPr>
            <p:ph type="sldNum" sz="quarter" idx="5"/>
          </p:nvPr>
        </p:nvSpPr>
        <p:spPr/>
        <p:txBody>
          <a:bodyPr/>
          <a:lstStyle/>
          <a:p>
            <a:fld id="{E8559FC3-CB64-824A-B1CD-19709EECAB47}" type="slidenum">
              <a:rPr lang="en-US" smtClean="0"/>
              <a:t>11</a:t>
            </a:fld>
            <a:endParaRPr lang="en-US"/>
          </a:p>
        </p:txBody>
      </p:sp>
    </p:spTree>
    <p:extLst>
      <p:ext uri="{BB962C8B-B14F-4D97-AF65-F5344CB8AC3E}">
        <p14:creationId xmlns:p14="http://schemas.microsoft.com/office/powerpoint/2010/main" val="38284845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rriculum">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hasCustomPrompt="1"/>
          </p:nvPr>
        </p:nvSpPr>
        <p:spPr>
          <a:xfrm>
            <a:off x="6221506" y="1470211"/>
            <a:ext cx="5737412" cy="2002453"/>
          </a:xfrm>
        </p:spPr>
        <p:txBody>
          <a:bodyPr anchor="t">
            <a:normAutofit/>
          </a:bodyPr>
          <a:lstStyle>
            <a:lvl1pPr algn="l">
              <a:defRPr sz="4400" b="1"/>
            </a:lvl1pPr>
          </a:lstStyle>
          <a:p>
            <a:r>
              <a:rPr lang="en-US" dirty="0"/>
              <a:t>Title</a:t>
            </a:r>
            <a:endParaRPr lang="en-GB" dirty="0"/>
          </a:p>
        </p:txBody>
      </p:sp>
      <p:sp>
        <p:nvSpPr>
          <p:cNvPr id="3" name="Subtitle 2"/>
          <p:cNvSpPr>
            <a:spLocks noGrp="1"/>
          </p:cNvSpPr>
          <p:nvPr>
            <p:ph type="subTitle" idx="1" hasCustomPrompt="1"/>
          </p:nvPr>
        </p:nvSpPr>
        <p:spPr>
          <a:xfrm>
            <a:off x="6221506" y="3986911"/>
            <a:ext cx="5737412" cy="443460"/>
          </a:xfrm>
        </p:spPr>
        <p:txBody>
          <a:bodyPr anchor="b"/>
          <a:lstStyle>
            <a:lvl1pPr marL="0" indent="0" algn="l">
              <a:buNone/>
              <a:defRPr sz="24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Date</a:t>
            </a:r>
          </a:p>
        </p:txBody>
      </p:sp>
      <p:sp>
        <p:nvSpPr>
          <p:cNvPr id="4" name="Date Placeholder 3"/>
          <p:cNvSpPr>
            <a:spLocks noGrp="1"/>
          </p:cNvSpPr>
          <p:nvPr>
            <p:ph type="dt" sz="half" idx="10"/>
          </p:nvPr>
        </p:nvSpPr>
        <p:spPr/>
        <p:txBody>
          <a:bodyPr/>
          <a:lstStyle/>
          <a:p>
            <a:fld id="{501438B9-A9D6-4A91-9808-C2E4CCAC65AD}" type="datetimeFigureOut">
              <a:rPr lang="en-GB" smtClean="0"/>
              <a:t>24/10/2026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5293C7-0DAA-466C-B871-E73C9E69DDA1}" type="slidenum">
              <a:rPr lang="en-GB" smtClean="0"/>
              <a:t>‹#›</a:t>
            </a:fld>
            <a:endParaRPr lang="en-GB"/>
          </a:p>
        </p:txBody>
      </p:sp>
      <p:sp>
        <p:nvSpPr>
          <p:cNvPr id="11" name="Text Placeholder 10"/>
          <p:cNvSpPr>
            <a:spLocks noGrp="1"/>
          </p:cNvSpPr>
          <p:nvPr>
            <p:ph type="body" sz="quarter" idx="13" hasCustomPrompt="1"/>
          </p:nvPr>
        </p:nvSpPr>
        <p:spPr>
          <a:xfrm>
            <a:off x="6221506" y="4504268"/>
            <a:ext cx="5737412" cy="407936"/>
          </a:xfrm>
        </p:spPr>
        <p:txBody>
          <a:bodyPr>
            <a:normAutofit/>
          </a:bodyPr>
          <a:lstStyle>
            <a:lvl1pPr marL="0" indent="0">
              <a:buNone/>
              <a:defRPr sz="2400" i="1"/>
            </a:lvl1pPr>
          </a:lstStyle>
          <a:p>
            <a:pPr lvl="0"/>
            <a:r>
              <a:rPr lang="en-GB" dirty="0"/>
              <a:t>Name</a:t>
            </a:r>
          </a:p>
        </p:txBody>
      </p:sp>
      <p:sp>
        <p:nvSpPr>
          <p:cNvPr id="13" name="Text Placeholder 12"/>
          <p:cNvSpPr>
            <a:spLocks noGrp="1"/>
          </p:cNvSpPr>
          <p:nvPr>
            <p:ph type="body" sz="quarter" idx="14" hasCustomPrompt="1"/>
          </p:nvPr>
        </p:nvSpPr>
        <p:spPr>
          <a:xfrm>
            <a:off x="6221506" y="4986101"/>
            <a:ext cx="5737412" cy="422275"/>
          </a:xfrm>
        </p:spPr>
        <p:txBody>
          <a:bodyPr>
            <a:normAutofit/>
          </a:bodyPr>
          <a:lstStyle>
            <a:lvl1pPr marL="0" indent="0">
              <a:buNone/>
              <a:defRPr sz="2400" i="1"/>
            </a:lvl1pPr>
          </a:lstStyle>
          <a:p>
            <a:pPr lvl="0"/>
            <a:r>
              <a:rPr lang="en-GB" dirty="0"/>
              <a:t>School</a:t>
            </a:r>
          </a:p>
        </p:txBody>
      </p:sp>
    </p:spTree>
    <p:extLst>
      <p:ext uri="{BB962C8B-B14F-4D97-AF65-F5344CB8AC3E}">
        <p14:creationId xmlns:p14="http://schemas.microsoft.com/office/powerpoint/2010/main" val="2412216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urriculum Model">
    <p:spTree>
      <p:nvGrpSpPr>
        <p:cNvPr id="1" name=""/>
        <p:cNvGrpSpPr/>
        <p:nvPr/>
      </p:nvGrpSpPr>
      <p:grpSpPr>
        <a:xfrm>
          <a:off x="0" y="0"/>
          <a:ext cx="0" cy="0"/>
          <a:chOff x="0" y="0"/>
          <a:chExt cx="0" cy="0"/>
        </a:xfrm>
      </p:grpSpPr>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499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CLL">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08050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M">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1134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PT">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397094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ST">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823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PD">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73829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PSH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69369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AC">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54720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FB">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285135" y="266805"/>
            <a:ext cx="11661059" cy="779463"/>
          </a:xfrm>
        </p:spPr>
        <p:txBody>
          <a:bodyPr>
            <a:normAutofit/>
          </a:bodyPr>
          <a:lstStyle>
            <a:lvl1pPr>
              <a:defRPr sz="3600" b="1"/>
            </a:lvl1pPr>
          </a:lstStyle>
          <a:p>
            <a:r>
              <a:rPr lang="en-US"/>
              <a:t>Click to edit Master title style</a:t>
            </a:r>
            <a:endParaRPr lang="en-GB" dirty="0"/>
          </a:p>
        </p:txBody>
      </p:sp>
      <p:sp>
        <p:nvSpPr>
          <p:cNvPr id="3" name="Content Placeholder 2"/>
          <p:cNvSpPr>
            <a:spLocks noGrp="1"/>
          </p:cNvSpPr>
          <p:nvPr>
            <p:ph idx="1"/>
          </p:nvPr>
        </p:nvSpPr>
        <p:spPr>
          <a:xfrm>
            <a:off x="285135" y="1209368"/>
            <a:ext cx="11661059" cy="4967595"/>
          </a:xfrm>
          <a:solidFill>
            <a:srgbClr val="CCCCFF"/>
          </a:solidFill>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14" name="Rectangle 13"/>
          <p:cNvSpPr/>
          <p:nvPr userDrawn="1"/>
        </p:nvSpPr>
        <p:spPr>
          <a:xfrm>
            <a:off x="11638887" y="6431135"/>
            <a:ext cx="396262" cy="261610"/>
          </a:xfrm>
          <a:prstGeom prst="rect">
            <a:avLst/>
          </a:prstGeom>
        </p:spPr>
        <p:txBody>
          <a:bodyPr wrap="none">
            <a:spAutoFit/>
          </a:bodyPr>
          <a:lstStyle/>
          <a:p>
            <a:pPr algn="r"/>
            <a:fld id="{8B7A5A7B-91ED-47BD-8A09-6D05E26906D6}" type="slidenum">
              <a:rPr lang="en-GB" sz="1100" smtClean="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pPr algn="r"/>
              <a:t>‹#›</a:t>
            </a:fld>
            <a:endParaRPr lang="en-GB" sz="1800"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7521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1438B9-A9D6-4A91-9808-C2E4CCAC65AD}" type="datetimeFigureOut">
              <a:rPr lang="en-GB" smtClean="0"/>
              <a:t>24/10/2026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50000"/>
                  </a:schemeClr>
                </a:solidFill>
              </a:defRPr>
            </a:lvl1pPr>
          </a:lstStyle>
          <a:p>
            <a:fld id="{605293C7-0DAA-466C-B871-E73C9E69DDA1}" type="slidenum">
              <a:rPr lang="en-GB" smtClean="0"/>
              <a:pPr/>
              <a:t>‹#›</a:t>
            </a:fld>
            <a:endParaRPr lang="en-GB"/>
          </a:p>
        </p:txBody>
      </p:sp>
    </p:spTree>
    <p:extLst>
      <p:ext uri="{BB962C8B-B14F-4D97-AF65-F5344CB8AC3E}">
        <p14:creationId xmlns:p14="http://schemas.microsoft.com/office/powerpoint/2010/main" val="1355276981"/>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hyperlink" Target="https://www.youtube.com/watch?v=74woCKzVEIc" TargetMode="Externa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17.jpe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18.org&amp;utm_campaign=parser&amp;utm_content=thumbnai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541283" y="260134"/>
            <a:ext cx="11109434" cy="962752"/>
          </a:xfrm>
          <a:prstGeom prst="roundRect">
            <a:avLst>
              <a:gd name="adj" fmla="val 50000"/>
            </a:avLst>
          </a:prstGeom>
          <a:solidFill>
            <a:schemeClr val="bg1"/>
          </a:solidFill>
          <a:ln w="19050">
            <a:solidFill>
              <a:srgbClr val="AC9DC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800" dirty="0">
                <a:solidFill>
                  <a:srgbClr val="CC99FF"/>
                </a:solidFill>
                <a:latin typeface="Sassoon Primary" pitchFamily="2" charset="77"/>
                <a:cs typeface="Arial"/>
              </a:rPr>
              <a:t>Does Creativity matter in religious world views?</a:t>
            </a:r>
          </a:p>
        </p:txBody>
      </p:sp>
      <p:sp>
        <p:nvSpPr>
          <p:cNvPr id="9" name="Rounded Rectangle 8"/>
          <p:cNvSpPr/>
          <p:nvPr/>
        </p:nvSpPr>
        <p:spPr>
          <a:xfrm>
            <a:off x="1503218" y="1738272"/>
            <a:ext cx="9185564" cy="1850055"/>
          </a:xfrm>
          <a:prstGeom prst="roundRect">
            <a:avLst>
              <a:gd name="adj" fmla="val 28912"/>
            </a:avLst>
          </a:prstGeom>
          <a:solidFill>
            <a:srgbClr val="AC9DCF"/>
          </a:solidFill>
          <a:ln>
            <a:solidFill>
              <a:srgbClr val="AC9DC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4000" dirty="0">
              <a:solidFill>
                <a:schemeClr val="bg1"/>
              </a:solidFill>
              <a:latin typeface="Sassoon Primary" pitchFamily="2" charset="77"/>
              <a:cs typeface="Arial"/>
            </a:endParaRPr>
          </a:p>
          <a:p>
            <a:pPr algn="ctr"/>
            <a:r>
              <a:rPr lang="en-GB" sz="4000" dirty="0">
                <a:solidFill>
                  <a:schemeClr val="bg1"/>
                </a:solidFill>
                <a:latin typeface="Sassoon Primary" pitchFamily="2" charset="77"/>
                <a:cs typeface="Arial"/>
              </a:rPr>
              <a:t>1. Can I understand how art can show identity and belonging?</a:t>
            </a:r>
          </a:p>
          <a:p>
            <a:pPr algn="ctr"/>
            <a:endParaRPr lang="en-GB" dirty="0">
              <a:solidFill>
                <a:schemeClr val="bg1"/>
              </a:solidFill>
              <a:latin typeface="Sassoon Primary" pitchFamily="2" charset="77"/>
              <a:cs typeface="Arial"/>
            </a:endParaRPr>
          </a:p>
          <a:p>
            <a:pPr algn="ctr"/>
            <a:endParaRPr lang="en-GB" dirty="0">
              <a:solidFill>
                <a:schemeClr val="bg1"/>
              </a:solidFill>
              <a:latin typeface="Sassoon Primary" pitchFamily="2" charset="77"/>
              <a:cs typeface="Arial"/>
            </a:endParaRPr>
          </a:p>
        </p:txBody>
      </p:sp>
    </p:spTree>
    <p:extLst>
      <p:ext uri="{BB962C8B-B14F-4D97-AF65-F5344CB8AC3E}">
        <p14:creationId xmlns:p14="http://schemas.microsoft.com/office/powerpoint/2010/main" val="2896106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F532707-513A-ABDE-4490-ADE17E2DE0CA}"/>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4" name="Oval Callout 3">
            <a:extLst>
              <a:ext uri="{FF2B5EF4-FFF2-40B4-BE49-F238E27FC236}">
                <a16:creationId xmlns:a16="http://schemas.microsoft.com/office/drawing/2014/main" id="{5A4758FC-ACD1-652B-F1EC-014F0A213BA3}"/>
              </a:ext>
            </a:extLst>
          </p:cNvPr>
          <p:cNvSpPr/>
          <p:nvPr/>
        </p:nvSpPr>
        <p:spPr>
          <a:xfrm>
            <a:off x="1080654" y="3131974"/>
            <a:ext cx="4475019" cy="2950173"/>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Not all communication is through language.</a:t>
            </a:r>
          </a:p>
        </p:txBody>
      </p:sp>
      <p:sp>
        <p:nvSpPr>
          <p:cNvPr id="5" name="Oval Callout 4">
            <a:extLst>
              <a:ext uri="{FF2B5EF4-FFF2-40B4-BE49-F238E27FC236}">
                <a16:creationId xmlns:a16="http://schemas.microsoft.com/office/drawing/2014/main" id="{3D1A0A97-5CA4-B26E-4772-88082EB414F2}"/>
              </a:ext>
            </a:extLst>
          </p:cNvPr>
          <p:cNvSpPr/>
          <p:nvPr/>
        </p:nvSpPr>
        <p:spPr>
          <a:xfrm>
            <a:off x="6492595" y="3131974"/>
            <a:ext cx="4294909" cy="2950173"/>
          </a:xfrm>
          <a:prstGeom prst="wedgeEllipseCallout">
            <a:avLst>
              <a:gd name="adj1" fmla="val 63361"/>
              <a:gd name="adj2" fmla="val 44185"/>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Think back to our last unit. </a:t>
            </a:r>
          </a:p>
        </p:txBody>
      </p:sp>
      <p:sp>
        <p:nvSpPr>
          <p:cNvPr id="14" name="Rounded Rectangle 13">
            <a:extLst>
              <a:ext uri="{FF2B5EF4-FFF2-40B4-BE49-F238E27FC236}">
                <a16:creationId xmlns:a16="http://schemas.microsoft.com/office/drawing/2014/main" id="{CE8F331A-4D35-FDBA-12EC-BCAF5A6AE3A4}"/>
              </a:ext>
            </a:extLst>
          </p:cNvPr>
          <p:cNvSpPr/>
          <p:nvPr/>
        </p:nvSpPr>
        <p:spPr>
          <a:xfrm>
            <a:off x="1503218" y="903288"/>
            <a:ext cx="9185564" cy="1850055"/>
          </a:xfrm>
          <a:prstGeom prst="roundRect">
            <a:avLst>
              <a:gd name="adj" fmla="val 28912"/>
            </a:avLst>
          </a:prstGeom>
          <a:solidFill>
            <a:srgbClr val="AC9DCF"/>
          </a:solidFill>
          <a:ln>
            <a:solidFill>
              <a:srgbClr val="AC9DC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4000" dirty="0">
              <a:solidFill>
                <a:schemeClr val="bg1"/>
              </a:solidFill>
              <a:latin typeface="Sassoon Primary" pitchFamily="2" charset="77"/>
              <a:cs typeface="Arial"/>
            </a:endParaRPr>
          </a:p>
          <a:p>
            <a:pPr algn="ctr"/>
            <a:r>
              <a:rPr lang="en-GB" sz="4000" dirty="0">
                <a:solidFill>
                  <a:schemeClr val="bg1"/>
                </a:solidFill>
                <a:latin typeface="Sassoon Primary" pitchFamily="2" charset="77"/>
                <a:cs typeface="Arial"/>
              </a:rPr>
              <a:t>Can you recall some ways that humans communicate?</a:t>
            </a:r>
          </a:p>
          <a:p>
            <a:pPr algn="ctr"/>
            <a:endParaRPr lang="en-GB" dirty="0">
              <a:solidFill>
                <a:schemeClr val="bg1"/>
              </a:solidFill>
              <a:latin typeface="Sassoon Primary" pitchFamily="2" charset="77"/>
              <a:cs typeface="Arial"/>
            </a:endParaRPr>
          </a:p>
          <a:p>
            <a:pPr algn="ctr"/>
            <a:endParaRPr lang="en-GB" dirty="0">
              <a:solidFill>
                <a:schemeClr val="bg1"/>
              </a:solidFill>
              <a:latin typeface="Sassoon Primary" pitchFamily="2" charset="77"/>
              <a:cs typeface="Arial"/>
            </a:endParaRPr>
          </a:p>
        </p:txBody>
      </p:sp>
      <p:pic>
        <p:nvPicPr>
          <p:cNvPr id="2" name="Picture 2" descr="A blue circle with white cubes&#10;&#10;Description automatically generated">
            <a:extLst>
              <a:ext uri="{FF2B5EF4-FFF2-40B4-BE49-F238E27FC236}">
                <a16:creationId xmlns:a16="http://schemas.microsoft.com/office/drawing/2014/main" id="{DE96CC1A-532D-22F9-5BEB-A833647DB6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E26BAFB9-4663-3C04-E8D6-7D9E2E8888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white star in a blue circle&#10;&#10;Description automatically generated">
            <a:extLst>
              <a:ext uri="{FF2B5EF4-FFF2-40B4-BE49-F238E27FC236}">
                <a16:creationId xmlns:a16="http://schemas.microsoft.com/office/drawing/2014/main" id="{65E9A396-DDE2-02AF-73E1-EE3BDA600B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117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E8C2D-A9D7-9532-1423-E4F8E06E9B7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607CF91-1D8F-AD43-9B49-086E275424A2}"/>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2" name="Oval Callout 1">
            <a:extLst>
              <a:ext uri="{FF2B5EF4-FFF2-40B4-BE49-F238E27FC236}">
                <a16:creationId xmlns:a16="http://schemas.microsoft.com/office/drawing/2014/main" id="{EC57AFFB-201E-C4FA-D4B7-ADAFADFFA122}"/>
              </a:ext>
            </a:extLst>
          </p:cNvPr>
          <p:cNvSpPr/>
          <p:nvPr/>
        </p:nvSpPr>
        <p:spPr>
          <a:xfrm>
            <a:off x="540328" y="1606208"/>
            <a:ext cx="4294909" cy="2950173"/>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How do we communicate?</a:t>
            </a:r>
          </a:p>
        </p:txBody>
      </p:sp>
      <p:pic>
        <p:nvPicPr>
          <p:cNvPr id="5" name="Picture 4" descr="A close-up of a few icons&#10;&#10;AI-generated content may be incorrect.">
            <a:extLst>
              <a:ext uri="{FF2B5EF4-FFF2-40B4-BE49-F238E27FC236}">
                <a16:creationId xmlns:a16="http://schemas.microsoft.com/office/drawing/2014/main" id="{23116D82-56E6-5803-D2A9-29FA93A241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7185" y="431617"/>
            <a:ext cx="6454487" cy="5994766"/>
          </a:xfrm>
          <a:prstGeom prst="rect">
            <a:avLst/>
          </a:prstGeom>
        </p:spPr>
      </p:pic>
    </p:spTree>
    <p:extLst>
      <p:ext uri="{BB962C8B-B14F-4D97-AF65-F5344CB8AC3E}">
        <p14:creationId xmlns:p14="http://schemas.microsoft.com/office/powerpoint/2010/main" val="4219115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78581-604A-28F6-6A2F-3CAB2A4180F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F4884D5-DE58-8F8F-617B-E2509D2A8AC4}"/>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4" name="Oval Callout 3">
            <a:extLst>
              <a:ext uri="{FF2B5EF4-FFF2-40B4-BE49-F238E27FC236}">
                <a16:creationId xmlns:a16="http://schemas.microsoft.com/office/drawing/2014/main" id="{4F18DE06-0A00-43F5-1E1D-2C7A905841AE}"/>
              </a:ext>
            </a:extLst>
          </p:cNvPr>
          <p:cNvSpPr/>
          <p:nvPr/>
        </p:nvSpPr>
        <p:spPr>
          <a:xfrm>
            <a:off x="6693318" y="2568677"/>
            <a:ext cx="4294909" cy="2950173"/>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Why am I here? </a:t>
            </a:r>
          </a:p>
        </p:txBody>
      </p:sp>
      <p:sp>
        <p:nvSpPr>
          <p:cNvPr id="2" name="Oval Callout 1">
            <a:extLst>
              <a:ext uri="{FF2B5EF4-FFF2-40B4-BE49-F238E27FC236}">
                <a16:creationId xmlns:a16="http://schemas.microsoft.com/office/drawing/2014/main" id="{05E47A00-63E3-FFAF-1A5D-EAFF39FB4E3F}"/>
              </a:ext>
            </a:extLst>
          </p:cNvPr>
          <p:cNvSpPr/>
          <p:nvPr/>
        </p:nvSpPr>
        <p:spPr>
          <a:xfrm>
            <a:off x="2171471" y="1278256"/>
            <a:ext cx="4294909" cy="2950173"/>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Who am I? </a:t>
            </a:r>
          </a:p>
        </p:txBody>
      </p:sp>
      <p:pic>
        <p:nvPicPr>
          <p:cNvPr id="6" name="Picture 2" descr="A blue circle with white cubes&#10;&#10;Description automatically generated">
            <a:extLst>
              <a:ext uri="{FF2B5EF4-FFF2-40B4-BE49-F238E27FC236}">
                <a16:creationId xmlns:a16="http://schemas.microsoft.com/office/drawing/2014/main" id="{913B0E9D-322C-124E-40DC-23D2BBEE56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E6242C10-3D3B-4067-BC95-3F9894CA8E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star in a blue circle&#10;&#10;Description automatically generated">
            <a:extLst>
              <a:ext uri="{FF2B5EF4-FFF2-40B4-BE49-F238E27FC236}">
                <a16:creationId xmlns:a16="http://schemas.microsoft.com/office/drawing/2014/main" id="{8E543D71-A060-FEFE-836B-7F415493B5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1.png" descr="A cartoon character of a child&#10;&#10;AI-generated content may be incorrect.">
            <a:extLst>
              <a:ext uri="{FF2B5EF4-FFF2-40B4-BE49-F238E27FC236}">
                <a16:creationId xmlns:a16="http://schemas.microsoft.com/office/drawing/2014/main" id="{934A252D-48F1-438C-E60C-78EDB56338F8}"/>
              </a:ext>
            </a:extLst>
          </p:cNvPr>
          <p:cNvPicPr/>
          <p:nvPr/>
        </p:nvPicPr>
        <p:blipFill>
          <a:blip r:embed="rId6"/>
          <a:srcRect/>
          <a:stretch>
            <a:fillRect/>
          </a:stretch>
        </p:blipFill>
        <p:spPr>
          <a:xfrm>
            <a:off x="9787686" y="-196221"/>
            <a:ext cx="2927554" cy="3383049"/>
          </a:xfrm>
          <a:prstGeom prst="rect">
            <a:avLst/>
          </a:prstGeom>
          <a:ln/>
        </p:spPr>
      </p:pic>
    </p:spTree>
    <p:extLst>
      <p:ext uri="{BB962C8B-B14F-4D97-AF65-F5344CB8AC3E}">
        <p14:creationId xmlns:p14="http://schemas.microsoft.com/office/powerpoint/2010/main" val="340003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1AF15-F30D-545B-6331-7F64AE0C201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A6B7AC9-958C-320E-E254-A1353D1E0A10}"/>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pic>
        <p:nvPicPr>
          <p:cNvPr id="4" name="Picture 2" descr="A blue circle with white cubes&#10;&#10;Description automatically generated">
            <a:extLst>
              <a:ext uri="{FF2B5EF4-FFF2-40B4-BE49-F238E27FC236}">
                <a16:creationId xmlns:a16="http://schemas.microsoft.com/office/drawing/2014/main" id="{896C3024-55BE-AF72-6909-5B5CB00D4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AE65CE7-AB43-AE1F-A09F-BFD1FB38E0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white star in a blue circle&#10;&#10;Description automatically generated">
            <a:extLst>
              <a:ext uri="{FF2B5EF4-FFF2-40B4-BE49-F238E27FC236}">
                <a16:creationId xmlns:a16="http://schemas.microsoft.com/office/drawing/2014/main" id="{7FB63A07-BA17-1DDB-23FA-1D388E27AC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417CC3F-BFF5-3B53-A586-2CF1A5717A88}"/>
              </a:ext>
            </a:extLst>
          </p:cNvPr>
          <p:cNvSpPr txBox="1"/>
          <p:nvPr/>
        </p:nvSpPr>
        <p:spPr>
          <a:xfrm>
            <a:off x="5874327" y="6276109"/>
            <a:ext cx="6317673" cy="369332"/>
          </a:xfrm>
          <a:prstGeom prst="rect">
            <a:avLst/>
          </a:prstGeom>
          <a:noFill/>
        </p:spPr>
        <p:txBody>
          <a:bodyPr wrap="square">
            <a:spAutoFit/>
          </a:bodyPr>
          <a:lstStyle/>
          <a:p>
            <a:r>
              <a:rPr lang="en-US" dirty="0">
                <a:hlinkClick r:id="rId6"/>
              </a:rPr>
              <a:t>https://www.youtube.com/watch?v=74woCKzVEIc</a:t>
            </a:r>
            <a:r>
              <a:rPr lang="en-US" dirty="0"/>
              <a:t> </a:t>
            </a:r>
          </a:p>
        </p:txBody>
      </p:sp>
      <p:pic>
        <p:nvPicPr>
          <p:cNvPr id="9" name="Picture 8" descr="Detail of Hall of Bulls, Lascaux II (replica of the original cave, which is closed to the public), original cave: c. 16,000–14,000 B.C.E.">
            <a:extLst>
              <a:ext uri="{FF2B5EF4-FFF2-40B4-BE49-F238E27FC236}">
                <a16:creationId xmlns:a16="http://schemas.microsoft.com/office/drawing/2014/main" id="{E2BB67C1-DBF7-F886-B67A-1D9497439EF0}"/>
              </a:ext>
            </a:extLst>
          </p:cNvPr>
          <p:cNvPicPr>
            <a:picLocks noChangeAspect="1"/>
          </p:cNvPicPr>
          <p:nvPr/>
        </p:nvPicPr>
        <p:blipFill>
          <a:blip r:embed="rId7"/>
          <a:stretch>
            <a:fillRect/>
          </a:stretch>
        </p:blipFill>
        <p:spPr>
          <a:xfrm>
            <a:off x="1437814" y="903287"/>
            <a:ext cx="6968283" cy="5222208"/>
          </a:xfrm>
          <a:prstGeom prst="rect">
            <a:avLst/>
          </a:prstGeom>
        </p:spPr>
      </p:pic>
      <p:sp>
        <p:nvSpPr>
          <p:cNvPr id="10" name="TextBox 9">
            <a:extLst>
              <a:ext uri="{FF2B5EF4-FFF2-40B4-BE49-F238E27FC236}">
                <a16:creationId xmlns:a16="http://schemas.microsoft.com/office/drawing/2014/main" id="{B0615ED9-0981-4BDA-D40D-AECD2E617861}"/>
              </a:ext>
            </a:extLst>
          </p:cNvPr>
          <p:cNvSpPr txBox="1"/>
          <p:nvPr/>
        </p:nvSpPr>
        <p:spPr>
          <a:xfrm>
            <a:off x="2272145" y="290945"/>
            <a:ext cx="8382000" cy="461665"/>
          </a:xfrm>
          <a:prstGeom prst="rect">
            <a:avLst/>
          </a:prstGeom>
          <a:noFill/>
        </p:spPr>
        <p:txBody>
          <a:bodyPr wrap="square" rtlCol="0">
            <a:spAutoFit/>
          </a:bodyPr>
          <a:lstStyle/>
          <a:p>
            <a:r>
              <a:rPr lang="en-US" sz="2400" dirty="0">
                <a:latin typeface="Sassoon Primary" pitchFamily="2" charset="77"/>
              </a:rPr>
              <a:t>Lascaux caves in France 16,000 BC</a:t>
            </a:r>
          </a:p>
        </p:txBody>
      </p:sp>
      <p:sp>
        <p:nvSpPr>
          <p:cNvPr id="11" name="Oval Callout 10">
            <a:extLst>
              <a:ext uri="{FF2B5EF4-FFF2-40B4-BE49-F238E27FC236}">
                <a16:creationId xmlns:a16="http://schemas.microsoft.com/office/drawing/2014/main" id="{C5C04A34-00C9-DB6D-5173-D7A6B4BABDF3}"/>
              </a:ext>
            </a:extLst>
          </p:cNvPr>
          <p:cNvSpPr/>
          <p:nvPr/>
        </p:nvSpPr>
        <p:spPr>
          <a:xfrm>
            <a:off x="8185354" y="3010223"/>
            <a:ext cx="3975101" cy="3043057"/>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 Primary" pitchFamily="2" charset="77"/>
              </a:rPr>
              <a:t>What can you see?</a:t>
            </a:r>
          </a:p>
          <a:p>
            <a:pPr algn="ctr"/>
            <a:r>
              <a:rPr lang="en-US" sz="2400" dirty="0">
                <a:solidFill>
                  <a:schemeClr val="tx1"/>
                </a:solidFill>
                <a:latin typeface="Sassoon Primary" pitchFamily="2" charset="77"/>
              </a:rPr>
              <a:t>What does it tell us?</a:t>
            </a:r>
          </a:p>
          <a:p>
            <a:pPr algn="ctr"/>
            <a:r>
              <a:rPr lang="en-US" sz="2400" dirty="0">
                <a:solidFill>
                  <a:schemeClr val="tx1"/>
                </a:solidFill>
                <a:latin typeface="Sassoon Primary" pitchFamily="2" charset="77"/>
              </a:rPr>
              <a:t>Why would people have made it? </a:t>
            </a:r>
          </a:p>
        </p:txBody>
      </p:sp>
    </p:spTree>
    <p:extLst>
      <p:ext uri="{BB962C8B-B14F-4D97-AF65-F5344CB8AC3E}">
        <p14:creationId xmlns:p14="http://schemas.microsoft.com/office/powerpoint/2010/main" val="3450535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C0366-5727-236D-DE8F-7A7AB737D3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BB63879-6BAF-22B1-CAAE-8A22B85B4BA2}"/>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pic>
        <p:nvPicPr>
          <p:cNvPr id="4" name="Picture 2" descr="A blue circle with white cubes&#10;&#10;Description automatically generated">
            <a:extLst>
              <a:ext uri="{FF2B5EF4-FFF2-40B4-BE49-F238E27FC236}">
                <a16:creationId xmlns:a16="http://schemas.microsoft.com/office/drawing/2014/main" id="{79C76507-40A1-BC85-B3A9-8D60D5B708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52E8CAF-045F-4FA0-BD41-3F10F7A9E1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white star in a blue circle&#10;&#10;Description automatically generated">
            <a:extLst>
              <a:ext uri="{FF2B5EF4-FFF2-40B4-BE49-F238E27FC236}">
                <a16:creationId xmlns:a16="http://schemas.microsoft.com/office/drawing/2014/main" id="{7DFE4738-4BC9-74FF-B01C-61216F197D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27987EE-88DC-5BF6-B529-BB0C2ED2D607}"/>
              </a:ext>
            </a:extLst>
          </p:cNvPr>
          <p:cNvSpPr txBox="1"/>
          <p:nvPr/>
        </p:nvSpPr>
        <p:spPr>
          <a:xfrm>
            <a:off x="2272145" y="290945"/>
            <a:ext cx="8382000" cy="461665"/>
          </a:xfrm>
          <a:prstGeom prst="rect">
            <a:avLst/>
          </a:prstGeom>
          <a:noFill/>
        </p:spPr>
        <p:txBody>
          <a:bodyPr wrap="square" rtlCol="0">
            <a:spAutoFit/>
          </a:bodyPr>
          <a:lstStyle/>
          <a:p>
            <a:r>
              <a:rPr lang="en-US" sz="2400" dirty="0">
                <a:latin typeface="Sassoon Primary" pitchFamily="2" charset="77"/>
              </a:rPr>
              <a:t>Lascaux caves in France 16,000 BC</a:t>
            </a:r>
          </a:p>
        </p:txBody>
      </p:sp>
      <p:pic>
        <p:nvPicPr>
          <p:cNvPr id="2" name="Picture 1" descr="Behold the wonders of Lascaux Cave, nestled in southwestern France, where  art transcends millennia, dating back approximately 17,000 years to the  early Upper Paleolithic. These ochre and manganese masterpieces, depicting  scenes of">
            <a:extLst>
              <a:ext uri="{FF2B5EF4-FFF2-40B4-BE49-F238E27FC236}">
                <a16:creationId xmlns:a16="http://schemas.microsoft.com/office/drawing/2014/main" id="{24B08385-CE0F-E3C7-BF1C-CB271B633146}"/>
              </a:ext>
            </a:extLst>
          </p:cNvPr>
          <p:cNvPicPr>
            <a:picLocks noChangeAspect="1"/>
          </p:cNvPicPr>
          <p:nvPr/>
        </p:nvPicPr>
        <p:blipFill>
          <a:blip r:embed="rId6"/>
          <a:stretch>
            <a:fillRect/>
          </a:stretch>
        </p:blipFill>
        <p:spPr>
          <a:xfrm>
            <a:off x="3885091" y="935779"/>
            <a:ext cx="3708977" cy="5295705"/>
          </a:xfrm>
          <a:prstGeom prst="rect">
            <a:avLst/>
          </a:prstGeom>
        </p:spPr>
      </p:pic>
      <p:sp>
        <p:nvSpPr>
          <p:cNvPr id="7" name="Oval Callout 6">
            <a:extLst>
              <a:ext uri="{FF2B5EF4-FFF2-40B4-BE49-F238E27FC236}">
                <a16:creationId xmlns:a16="http://schemas.microsoft.com/office/drawing/2014/main" id="{CB16559E-1674-7D7F-B880-1E08C6270586}"/>
              </a:ext>
            </a:extLst>
          </p:cNvPr>
          <p:cNvSpPr/>
          <p:nvPr/>
        </p:nvSpPr>
        <p:spPr>
          <a:xfrm>
            <a:off x="8185354" y="3010223"/>
            <a:ext cx="3975101" cy="3043057"/>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 Primary" pitchFamily="2" charset="77"/>
              </a:rPr>
              <a:t>What can you see?</a:t>
            </a:r>
          </a:p>
          <a:p>
            <a:pPr algn="ctr"/>
            <a:r>
              <a:rPr lang="en-US" sz="2400" dirty="0">
                <a:solidFill>
                  <a:schemeClr val="tx1"/>
                </a:solidFill>
                <a:latin typeface="Sassoon Primary" pitchFamily="2" charset="77"/>
              </a:rPr>
              <a:t>What does it tell us?</a:t>
            </a:r>
          </a:p>
          <a:p>
            <a:pPr algn="ctr"/>
            <a:r>
              <a:rPr lang="en-US" sz="2400" dirty="0">
                <a:solidFill>
                  <a:schemeClr val="tx1"/>
                </a:solidFill>
                <a:latin typeface="Sassoon Primary" pitchFamily="2" charset="77"/>
              </a:rPr>
              <a:t>Why would people have made it? </a:t>
            </a:r>
          </a:p>
        </p:txBody>
      </p:sp>
    </p:spTree>
    <p:extLst>
      <p:ext uri="{BB962C8B-B14F-4D97-AF65-F5344CB8AC3E}">
        <p14:creationId xmlns:p14="http://schemas.microsoft.com/office/powerpoint/2010/main" val="14348929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11B19-2287-6045-EC10-7C4D552864D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E637829-0EE8-445F-BF45-0518C9ABF195}"/>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pic>
        <p:nvPicPr>
          <p:cNvPr id="4" name="Picture 2" descr="A blue circle with white cubes&#10;&#10;Description automatically generated">
            <a:extLst>
              <a:ext uri="{FF2B5EF4-FFF2-40B4-BE49-F238E27FC236}">
                <a16:creationId xmlns:a16="http://schemas.microsoft.com/office/drawing/2014/main" id="{365A6EA4-674B-6163-6DDF-255FA7FE3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6F0504A-5A8D-DEFC-87C9-3B8E8C1778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white star in a blue circle&#10;&#10;Description automatically generated">
            <a:extLst>
              <a:ext uri="{FF2B5EF4-FFF2-40B4-BE49-F238E27FC236}">
                <a16:creationId xmlns:a16="http://schemas.microsoft.com/office/drawing/2014/main" id="{AAC88F83-0FAC-EB93-13D1-98E56B7380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A9C6C93-E90C-1837-56DA-7A1EEF2EB64B}"/>
              </a:ext>
            </a:extLst>
          </p:cNvPr>
          <p:cNvSpPr txBox="1"/>
          <p:nvPr/>
        </p:nvSpPr>
        <p:spPr>
          <a:xfrm>
            <a:off x="2272145" y="290945"/>
            <a:ext cx="8382000" cy="461665"/>
          </a:xfrm>
          <a:prstGeom prst="rect">
            <a:avLst/>
          </a:prstGeom>
          <a:noFill/>
        </p:spPr>
        <p:txBody>
          <a:bodyPr wrap="square" rtlCol="0">
            <a:spAutoFit/>
          </a:bodyPr>
          <a:lstStyle/>
          <a:p>
            <a:r>
              <a:rPr lang="en-US" sz="2400" dirty="0">
                <a:latin typeface="Sassoon Primary" pitchFamily="2" charset="77"/>
              </a:rPr>
              <a:t>Lascaux caves in France 16,000 BC</a:t>
            </a:r>
          </a:p>
        </p:txBody>
      </p:sp>
      <p:pic>
        <p:nvPicPr>
          <p:cNvPr id="7" name="Picture 6">
            <a:extLst>
              <a:ext uri="{FF2B5EF4-FFF2-40B4-BE49-F238E27FC236}">
                <a16:creationId xmlns:a16="http://schemas.microsoft.com/office/drawing/2014/main" id="{1B63A463-88DA-D340-E241-D944C2546E77}"/>
              </a:ext>
            </a:extLst>
          </p:cNvPr>
          <p:cNvPicPr>
            <a:picLocks noChangeAspect="1"/>
          </p:cNvPicPr>
          <p:nvPr/>
        </p:nvPicPr>
        <p:blipFill>
          <a:blip r:embed="rId6"/>
          <a:stretch>
            <a:fillRect/>
          </a:stretch>
        </p:blipFill>
        <p:spPr>
          <a:xfrm>
            <a:off x="3020641" y="903287"/>
            <a:ext cx="5437877" cy="5350871"/>
          </a:xfrm>
          <a:prstGeom prst="rect">
            <a:avLst/>
          </a:prstGeom>
        </p:spPr>
      </p:pic>
      <p:sp>
        <p:nvSpPr>
          <p:cNvPr id="9" name="Oval Callout 8">
            <a:extLst>
              <a:ext uri="{FF2B5EF4-FFF2-40B4-BE49-F238E27FC236}">
                <a16:creationId xmlns:a16="http://schemas.microsoft.com/office/drawing/2014/main" id="{69BFA100-4BBD-2B6C-72A8-E222CE995E49}"/>
              </a:ext>
            </a:extLst>
          </p:cNvPr>
          <p:cNvSpPr/>
          <p:nvPr/>
        </p:nvSpPr>
        <p:spPr>
          <a:xfrm>
            <a:off x="8185354" y="3010223"/>
            <a:ext cx="3975101" cy="3043057"/>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Sassoon Primary" pitchFamily="2" charset="77"/>
              </a:rPr>
              <a:t>What can you see?</a:t>
            </a:r>
          </a:p>
          <a:p>
            <a:pPr algn="ctr"/>
            <a:r>
              <a:rPr lang="en-US" sz="2400" dirty="0">
                <a:solidFill>
                  <a:schemeClr val="tx1"/>
                </a:solidFill>
                <a:latin typeface="Sassoon Primary" pitchFamily="2" charset="77"/>
              </a:rPr>
              <a:t>What does it tell us?</a:t>
            </a:r>
          </a:p>
          <a:p>
            <a:pPr algn="ctr"/>
            <a:r>
              <a:rPr lang="en-US" sz="2400" dirty="0">
                <a:solidFill>
                  <a:schemeClr val="tx1"/>
                </a:solidFill>
                <a:latin typeface="Sassoon Primary" pitchFamily="2" charset="77"/>
              </a:rPr>
              <a:t>Why would people have made it? </a:t>
            </a:r>
          </a:p>
        </p:txBody>
      </p:sp>
    </p:spTree>
    <p:extLst>
      <p:ext uri="{BB962C8B-B14F-4D97-AF65-F5344CB8AC3E}">
        <p14:creationId xmlns:p14="http://schemas.microsoft.com/office/powerpoint/2010/main" val="331117831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2BBA0-7545-1248-33ED-10E050AE69A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E6C61F2-A8E9-B7EB-AC5D-B37D7C31A8EA}"/>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4" name="TextBox 3">
            <a:extLst>
              <a:ext uri="{FF2B5EF4-FFF2-40B4-BE49-F238E27FC236}">
                <a16:creationId xmlns:a16="http://schemas.microsoft.com/office/drawing/2014/main" id="{91830EC5-BCE8-E354-AB61-F2D6F675171C}"/>
              </a:ext>
            </a:extLst>
          </p:cNvPr>
          <p:cNvSpPr txBox="1"/>
          <p:nvPr/>
        </p:nvSpPr>
        <p:spPr>
          <a:xfrm>
            <a:off x="1759528" y="1243796"/>
            <a:ext cx="9576835" cy="3970318"/>
          </a:xfrm>
          <a:prstGeom prst="rect">
            <a:avLst/>
          </a:prstGeom>
          <a:noFill/>
        </p:spPr>
        <p:txBody>
          <a:bodyPr wrap="square" rtlCol="0">
            <a:spAutoFit/>
          </a:bodyPr>
          <a:lstStyle/>
          <a:p>
            <a:r>
              <a:rPr lang="en-US" sz="2800" dirty="0">
                <a:solidFill>
                  <a:srgbClr val="7030A0"/>
                </a:solidFill>
                <a:latin typeface="Sassoon Primary" pitchFamily="2" charset="77"/>
              </a:rPr>
              <a:t>Challenge: Can you create a piece of art to show who you are?</a:t>
            </a:r>
          </a:p>
          <a:p>
            <a:endParaRPr lang="en-US" sz="2800" dirty="0">
              <a:latin typeface="Sassoon Primary" pitchFamily="2" charset="77"/>
            </a:endParaRPr>
          </a:p>
          <a:p>
            <a:r>
              <a:rPr lang="en-US" sz="2800" dirty="0">
                <a:latin typeface="Sassoon Primary" pitchFamily="2" charset="77"/>
              </a:rPr>
              <a:t>You could include symbols to show: </a:t>
            </a:r>
          </a:p>
          <a:p>
            <a:endParaRPr lang="en-US" sz="2800" dirty="0">
              <a:latin typeface="Sassoon Primary" pitchFamily="2" charset="77"/>
            </a:endParaRPr>
          </a:p>
          <a:p>
            <a:pPr marL="571500" indent="-571500">
              <a:buFont typeface="Arial" panose="020B0604020202020204" pitchFamily="34" charset="0"/>
              <a:buChar char="•"/>
            </a:pPr>
            <a:r>
              <a:rPr lang="en-US" sz="2800" dirty="0">
                <a:latin typeface="Sassoon Primary" pitchFamily="2" charset="77"/>
              </a:rPr>
              <a:t>Your family and important people</a:t>
            </a:r>
          </a:p>
          <a:p>
            <a:pPr marL="571500" indent="-571500">
              <a:buFont typeface="Arial" panose="020B0604020202020204" pitchFamily="34" charset="0"/>
              <a:buChar char="•"/>
            </a:pPr>
            <a:r>
              <a:rPr lang="en-US" sz="2800" dirty="0">
                <a:latin typeface="Sassoon Primary" pitchFamily="2" charset="77"/>
              </a:rPr>
              <a:t>A hobby or interest</a:t>
            </a:r>
          </a:p>
          <a:p>
            <a:pPr marL="571500" indent="-571500">
              <a:buFont typeface="Arial" panose="020B0604020202020204" pitchFamily="34" charset="0"/>
              <a:buChar char="•"/>
            </a:pPr>
            <a:r>
              <a:rPr lang="en-US" sz="2800" dirty="0">
                <a:latin typeface="Sassoon Primary" pitchFamily="2" charset="77"/>
              </a:rPr>
              <a:t>A group or community</a:t>
            </a:r>
          </a:p>
          <a:p>
            <a:pPr marL="571500" indent="-571500">
              <a:buFont typeface="Arial" panose="020B0604020202020204" pitchFamily="34" charset="0"/>
              <a:buChar char="•"/>
            </a:pPr>
            <a:r>
              <a:rPr lang="en-US" sz="2800" dirty="0">
                <a:latin typeface="Sassoon Primary" pitchFamily="2" charset="77"/>
              </a:rPr>
              <a:t>Something you value </a:t>
            </a:r>
          </a:p>
        </p:txBody>
      </p:sp>
    </p:spTree>
    <p:extLst>
      <p:ext uri="{BB962C8B-B14F-4D97-AF65-F5344CB8AC3E}">
        <p14:creationId xmlns:p14="http://schemas.microsoft.com/office/powerpoint/2010/main" val="2030091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5D235-218B-6294-8CAC-4C483AFCC28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3C91DE-6144-1336-A65D-EC822DEAE121}"/>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4" name="TextBox 3">
            <a:extLst>
              <a:ext uri="{FF2B5EF4-FFF2-40B4-BE49-F238E27FC236}">
                <a16:creationId xmlns:a16="http://schemas.microsoft.com/office/drawing/2014/main" id="{D9226B89-1C0B-A48A-C655-3A60AD7E8686}"/>
              </a:ext>
            </a:extLst>
          </p:cNvPr>
          <p:cNvSpPr txBox="1"/>
          <p:nvPr/>
        </p:nvSpPr>
        <p:spPr>
          <a:xfrm>
            <a:off x="1759528" y="1243796"/>
            <a:ext cx="9576835" cy="4031873"/>
          </a:xfrm>
          <a:prstGeom prst="rect">
            <a:avLst/>
          </a:prstGeom>
          <a:noFill/>
        </p:spPr>
        <p:txBody>
          <a:bodyPr wrap="square" rtlCol="0">
            <a:spAutoFit/>
          </a:bodyPr>
          <a:lstStyle/>
          <a:p>
            <a:r>
              <a:rPr lang="en-US" sz="2800" dirty="0">
                <a:solidFill>
                  <a:srgbClr val="7030A0"/>
                </a:solidFill>
                <a:latin typeface="Sassoon Primary" pitchFamily="2" charset="77"/>
              </a:rPr>
              <a:t>Challenge: Write a short description to go with this.</a:t>
            </a:r>
          </a:p>
          <a:p>
            <a:pPr lvl="0"/>
            <a:endParaRPr lang="en-US" sz="2800" b="1" dirty="0">
              <a:latin typeface="Sassoon Primary" pitchFamily="2" charset="77"/>
            </a:endParaRPr>
          </a:p>
          <a:p>
            <a:pPr lvl="0"/>
            <a:endParaRPr lang="en-US" sz="4400" b="1" dirty="0">
              <a:latin typeface="Sassoon Primary" pitchFamily="2" charset="77"/>
            </a:endParaRPr>
          </a:p>
          <a:p>
            <a:pPr lvl="0"/>
            <a:r>
              <a:rPr lang="en-GB" sz="3200" b="1" dirty="0">
                <a:latin typeface="Sassoon Primary" pitchFamily="2" charset="77"/>
              </a:rPr>
              <a:t>My artwork shows…</a:t>
            </a:r>
            <a:endParaRPr lang="en-GB" sz="3200" dirty="0">
              <a:latin typeface="Sassoon Primary" pitchFamily="2" charset="77"/>
            </a:endParaRPr>
          </a:p>
          <a:p>
            <a:pPr lvl="0"/>
            <a:r>
              <a:rPr lang="en-GB" sz="3200" b="1" dirty="0">
                <a:latin typeface="Sassoon Primary" pitchFamily="2" charset="77"/>
              </a:rPr>
              <a:t>I included… because…</a:t>
            </a:r>
            <a:endParaRPr lang="en-GB" sz="3200" dirty="0">
              <a:latin typeface="Sassoon Primary" pitchFamily="2" charset="77"/>
            </a:endParaRPr>
          </a:p>
          <a:p>
            <a:pPr lvl="0"/>
            <a:r>
              <a:rPr lang="en-GB" sz="3200" b="1" dirty="0">
                <a:latin typeface="Sassoon Primary" pitchFamily="2" charset="77"/>
              </a:rPr>
              <a:t>This symbol represents…</a:t>
            </a:r>
            <a:endParaRPr lang="en-GB" sz="3200" dirty="0">
              <a:latin typeface="Sassoon Primary" pitchFamily="2" charset="77"/>
            </a:endParaRPr>
          </a:p>
          <a:p>
            <a:pPr lvl="0"/>
            <a:r>
              <a:rPr lang="en-GB" sz="3200" b="1" dirty="0">
                <a:latin typeface="Sassoon Primary" pitchFamily="2" charset="77"/>
              </a:rPr>
              <a:t>This shows that I belong to…</a:t>
            </a:r>
            <a:endParaRPr lang="en-GB" sz="3200" dirty="0">
              <a:latin typeface="Sassoon Primary" pitchFamily="2" charset="77"/>
            </a:endParaRPr>
          </a:p>
          <a:p>
            <a:endParaRPr lang="en-US" sz="2800" dirty="0">
              <a:latin typeface="Sassoon Primary" pitchFamily="2" charset="77"/>
            </a:endParaRPr>
          </a:p>
        </p:txBody>
      </p:sp>
    </p:spTree>
    <p:extLst>
      <p:ext uri="{BB962C8B-B14F-4D97-AF65-F5344CB8AC3E}">
        <p14:creationId xmlns:p14="http://schemas.microsoft.com/office/powerpoint/2010/main" val="6314089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CE47A-DB28-7AAA-3634-B558405DB0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F8A7BCB-9351-FA69-F557-3D31978FEBD2}"/>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4" name="Oval Callout 3">
            <a:extLst>
              <a:ext uri="{FF2B5EF4-FFF2-40B4-BE49-F238E27FC236}">
                <a16:creationId xmlns:a16="http://schemas.microsoft.com/office/drawing/2014/main" id="{8434D74E-2A9B-430C-2EC6-515D24F772C9}"/>
              </a:ext>
            </a:extLst>
          </p:cNvPr>
          <p:cNvSpPr/>
          <p:nvPr/>
        </p:nvSpPr>
        <p:spPr>
          <a:xfrm>
            <a:off x="6693318" y="2568677"/>
            <a:ext cx="4294909" cy="2950173"/>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Why am I here? </a:t>
            </a:r>
          </a:p>
        </p:txBody>
      </p:sp>
      <p:sp>
        <p:nvSpPr>
          <p:cNvPr id="2" name="Oval Callout 1">
            <a:extLst>
              <a:ext uri="{FF2B5EF4-FFF2-40B4-BE49-F238E27FC236}">
                <a16:creationId xmlns:a16="http://schemas.microsoft.com/office/drawing/2014/main" id="{42FA16E6-CD15-00DC-720B-B8193CAB110E}"/>
              </a:ext>
            </a:extLst>
          </p:cNvPr>
          <p:cNvSpPr/>
          <p:nvPr/>
        </p:nvSpPr>
        <p:spPr>
          <a:xfrm>
            <a:off x="2171471" y="1278256"/>
            <a:ext cx="4294909" cy="2950173"/>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solidFill>
                <a:latin typeface="Sassoon Primary" pitchFamily="2" charset="77"/>
              </a:rPr>
              <a:t>Who am I? </a:t>
            </a:r>
          </a:p>
        </p:txBody>
      </p:sp>
      <p:pic>
        <p:nvPicPr>
          <p:cNvPr id="6" name="Picture 2" descr="A blue circle with white cubes&#10;&#10;Description automatically generated">
            <a:extLst>
              <a:ext uri="{FF2B5EF4-FFF2-40B4-BE49-F238E27FC236}">
                <a16:creationId xmlns:a16="http://schemas.microsoft.com/office/drawing/2014/main" id="{6A1E29BD-D0B7-1691-8669-4711471A17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04843B14-1829-66CC-5A9B-CE7B95FA68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star in a blue circle&#10;&#10;Description automatically generated">
            <a:extLst>
              <a:ext uri="{FF2B5EF4-FFF2-40B4-BE49-F238E27FC236}">
                <a16:creationId xmlns:a16="http://schemas.microsoft.com/office/drawing/2014/main" id="{03515485-42A6-4E8F-17D6-BE2A3672BE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1.png" descr="A cartoon character of a child&#10;&#10;AI-generated content may be incorrect.">
            <a:extLst>
              <a:ext uri="{FF2B5EF4-FFF2-40B4-BE49-F238E27FC236}">
                <a16:creationId xmlns:a16="http://schemas.microsoft.com/office/drawing/2014/main" id="{6825129B-DE0D-704F-C4F5-F5FB0F90641E}"/>
              </a:ext>
            </a:extLst>
          </p:cNvPr>
          <p:cNvPicPr/>
          <p:nvPr/>
        </p:nvPicPr>
        <p:blipFill>
          <a:blip r:embed="rId6"/>
          <a:srcRect/>
          <a:stretch>
            <a:fillRect/>
          </a:stretch>
        </p:blipFill>
        <p:spPr>
          <a:xfrm>
            <a:off x="9787686" y="-196221"/>
            <a:ext cx="2927554" cy="3383049"/>
          </a:xfrm>
          <a:prstGeom prst="rect">
            <a:avLst/>
          </a:prstGeom>
          <a:ln/>
        </p:spPr>
      </p:pic>
    </p:spTree>
    <p:extLst>
      <p:ext uri="{BB962C8B-B14F-4D97-AF65-F5344CB8AC3E}">
        <p14:creationId xmlns:p14="http://schemas.microsoft.com/office/powerpoint/2010/main" val="4037734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4496F-8326-17E3-57BD-7B7CEF769B7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E6DD89A-644F-68C0-1DC4-31576BA606B1}"/>
              </a:ext>
            </a:extLst>
          </p:cNvPr>
          <p:cNvSpPr txBox="1"/>
          <p:nvPr/>
        </p:nvSpPr>
        <p:spPr>
          <a:xfrm>
            <a:off x="5739580" y="2568677"/>
            <a:ext cx="2445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Sassoon Primary" pitchFamily="2" charset="77"/>
            </a:endParaRPr>
          </a:p>
        </p:txBody>
      </p:sp>
      <p:sp>
        <p:nvSpPr>
          <p:cNvPr id="2" name="Oval Callout 1">
            <a:extLst>
              <a:ext uri="{FF2B5EF4-FFF2-40B4-BE49-F238E27FC236}">
                <a16:creationId xmlns:a16="http://schemas.microsoft.com/office/drawing/2014/main" id="{EEA7D6F9-0D0C-CA57-674B-94DFC2B4D287}"/>
              </a:ext>
            </a:extLst>
          </p:cNvPr>
          <p:cNvSpPr/>
          <p:nvPr/>
        </p:nvSpPr>
        <p:spPr>
          <a:xfrm>
            <a:off x="2156049" y="655762"/>
            <a:ext cx="5476238" cy="3113635"/>
          </a:xfrm>
          <a:prstGeom prst="wedgeEllipseCallout">
            <a:avLst>
              <a:gd name="adj1" fmla="val -52123"/>
              <a:gd name="adj2" fmla="val 47003"/>
            </a:avLst>
          </a:prstGeom>
          <a:solidFill>
            <a:srgbClr val="CC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rgbClr val="7030A0"/>
                </a:solidFill>
                <a:latin typeface="Sassoon Primary" pitchFamily="2" charset="77"/>
              </a:rPr>
              <a:t>Cave art tells us more about communities than individual people.</a:t>
            </a:r>
          </a:p>
        </p:txBody>
      </p:sp>
      <p:pic>
        <p:nvPicPr>
          <p:cNvPr id="6" name="Picture 2" descr="A blue circle with white cubes&#10;&#10;Description automatically generated">
            <a:extLst>
              <a:ext uri="{FF2B5EF4-FFF2-40B4-BE49-F238E27FC236}">
                <a16:creationId xmlns:a16="http://schemas.microsoft.com/office/drawing/2014/main" id="{2E134EEF-21B7-5B16-059B-F5992D3C56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058" y="1385357"/>
            <a:ext cx="1045729" cy="102716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88602ABE-7F58-5A7A-28BB-287E3CD4A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45" y="2400733"/>
            <a:ext cx="1045729" cy="10024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white star in a blue circle&#10;&#10;Description automatically generated">
            <a:extLst>
              <a:ext uri="{FF2B5EF4-FFF2-40B4-BE49-F238E27FC236}">
                <a16:creationId xmlns:a16="http://schemas.microsoft.com/office/drawing/2014/main" id="{0A630713-6C27-FEC9-F908-F2A4188425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058" y="388001"/>
            <a:ext cx="1045729" cy="1030573"/>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1.png" descr="A cartoon character of a child&#10;&#10;AI-generated content may be incorrect.">
            <a:extLst>
              <a:ext uri="{FF2B5EF4-FFF2-40B4-BE49-F238E27FC236}">
                <a16:creationId xmlns:a16="http://schemas.microsoft.com/office/drawing/2014/main" id="{0620124E-AD98-BE7C-88F9-DD292CB7B626}"/>
              </a:ext>
            </a:extLst>
          </p:cNvPr>
          <p:cNvPicPr/>
          <p:nvPr/>
        </p:nvPicPr>
        <p:blipFill>
          <a:blip r:embed="rId6"/>
          <a:srcRect/>
          <a:stretch>
            <a:fillRect/>
          </a:stretch>
        </p:blipFill>
        <p:spPr>
          <a:xfrm>
            <a:off x="9787686" y="-196221"/>
            <a:ext cx="2927554" cy="3383049"/>
          </a:xfrm>
          <a:prstGeom prst="rect">
            <a:avLst/>
          </a:prstGeom>
          <a:ln/>
        </p:spPr>
      </p:pic>
      <p:sp>
        <p:nvSpPr>
          <p:cNvPr id="7" name="TextBox 6">
            <a:extLst>
              <a:ext uri="{FF2B5EF4-FFF2-40B4-BE49-F238E27FC236}">
                <a16:creationId xmlns:a16="http://schemas.microsoft.com/office/drawing/2014/main" id="{08554468-6114-4F68-4D18-23081D0DB8FE}"/>
              </a:ext>
            </a:extLst>
          </p:cNvPr>
          <p:cNvSpPr txBox="1"/>
          <p:nvPr/>
        </p:nvSpPr>
        <p:spPr>
          <a:xfrm>
            <a:off x="5257800" y="4753222"/>
            <a:ext cx="6359236" cy="1077218"/>
          </a:xfrm>
          <a:prstGeom prst="rect">
            <a:avLst/>
          </a:prstGeom>
          <a:noFill/>
        </p:spPr>
        <p:txBody>
          <a:bodyPr wrap="square">
            <a:spAutoFit/>
          </a:bodyPr>
          <a:lstStyle/>
          <a:p>
            <a:pPr lvl="0"/>
            <a:r>
              <a:rPr lang="en-GB" sz="3200" b="1" dirty="0">
                <a:latin typeface="Sassoon Primary" pitchFamily="2" charset="77"/>
              </a:rPr>
              <a:t>I agree because…</a:t>
            </a:r>
          </a:p>
          <a:p>
            <a:pPr lvl="0"/>
            <a:r>
              <a:rPr lang="en-GB" sz="3200" b="1" dirty="0">
                <a:latin typeface="Sassoon Primary" pitchFamily="2" charset="77"/>
              </a:rPr>
              <a:t>I disagree because…</a:t>
            </a:r>
            <a:endParaRPr lang="en-GB" sz="3200" dirty="0">
              <a:latin typeface="Sassoon Primary" pitchFamily="2" charset="77"/>
            </a:endParaRPr>
          </a:p>
        </p:txBody>
      </p:sp>
    </p:spTree>
    <p:extLst>
      <p:ext uri="{BB962C8B-B14F-4D97-AF65-F5344CB8AC3E}">
        <p14:creationId xmlns:p14="http://schemas.microsoft.com/office/powerpoint/2010/main" val="278690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P Curriculum" id="{7076F628-D679-496B-BAAC-F75EE23FA288}" vid="{016B8ACF-D5CE-4426-A944-01E7CACD1B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B5793B923591B488649FA140689A167" ma:contentTypeVersion="19" ma:contentTypeDescription="Create a new document." ma:contentTypeScope="" ma:versionID="57ad16e484b9aabb3fb2403367c5fd18">
  <xsd:schema xmlns:xsd="http://www.w3.org/2001/XMLSchema" xmlns:xs="http://www.w3.org/2001/XMLSchema" xmlns:p="http://schemas.microsoft.com/office/2006/metadata/properties" xmlns:ns2="07cf5920-f677-4df9-9523-8ba8b04d35ba" xmlns:ns3="05348c98-df7a-47c5-954f-109dfc9cda7c" targetNamespace="http://schemas.microsoft.com/office/2006/metadata/properties" ma:root="true" ma:fieldsID="3b26c20adc2faaf6a2b5f000240dbd19" ns2:_="" ns3:_="">
    <xsd:import namespace="07cf5920-f677-4df9-9523-8ba8b04d35ba"/>
    <xsd:import namespace="05348c98-df7a-47c5-954f-109dfc9cda7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Location" minOccurs="0"/>
                <xsd:element ref="ns2:MediaServiceSearchProperties" minOccurs="0"/>
                <xsd:element ref="ns2:MediaServiceBillingMetadata" minOccurs="0"/>
                <xsd:element ref="ns2:Dateand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cf5920-f677-4df9-9523-8ba8b04d35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40eba30-59f3-4d34-a5b1-0c993486649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element name="DateandTime" ma:index="26" nillable="true" ma:displayName="Date and Time" ma:format="DateTime" ma:internalName="DateandTim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5348c98-df7a-47c5-954f-109dfc9cda7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0c3dd3a4-5aa9-47b7-9072-5baab0f42fc3}" ma:internalName="TaxCatchAll" ma:showField="CatchAllData" ma:web="05348c98-df7a-47c5-954f-109dfc9cda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5348c98-df7a-47c5-954f-109dfc9cda7c" xsi:nil="true"/>
    <lcf76f155ced4ddcb4097134ff3c332f xmlns="07cf5920-f677-4df9-9523-8ba8b04d35ba">
      <Terms xmlns="http://schemas.microsoft.com/office/infopath/2007/PartnerControls"/>
    </lcf76f155ced4ddcb4097134ff3c332f>
    <DateandTime xmlns="07cf5920-f677-4df9-9523-8ba8b04d35ba" xsi:nil="true"/>
  </documentManagement>
</p:properties>
</file>

<file path=customXml/itemProps1.xml><?xml version="1.0" encoding="utf-8"?>
<ds:datastoreItem xmlns:ds="http://schemas.openxmlformats.org/officeDocument/2006/customXml" ds:itemID="{A16A50C8-F2A9-432E-BF0A-F5B702C9A978}"/>
</file>

<file path=customXml/itemProps2.xml><?xml version="1.0" encoding="utf-8"?>
<ds:datastoreItem xmlns:ds="http://schemas.openxmlformats.org/officeDocument/2006/customXml" ds:itemID="{FE6D985E-CFE4-4A0C-989D-2972CD8ED2CB}">
  <ds:schemaRefs>
    <ds:schemaRef ds:uri="http://schemas.microsoft.com/sharepoint/v3/contenttype/forms"/>
  </ds:schemaRefs>
</ds:datastoreItem>
</file>

<file path=customXml/itemProps3.xml><?xml version="1.0" encoding="utf-8"?>
<ds:datastoreItem xmlns:ds="http://schemas.openxmlformats.org/officeDocument/2006/customXml" ds:itemID="{CF8DC47B-0592-44F9-BE78-CD9287E34E08}">
  <ds:schemaRefs>
    <ds:schemaRef ds:uri="http://schemas.microsoft.com/office/2006/metadata/properties"/>
    <ds:schemaRef ds:uri="http://schemas.microsoft.com/office/infopath/2007/PartnerControls"/>
    <ds:schemaRef ds:uri="05348c98-df7a-47c5-954f-109dfc9cda7c"/>
    <ds:schemaRef ds:uri="07cf5920-f677-4df9-9523-8ba8b04d35ba"/>
  </ds:schemaRefs>
</ds:datastoreItem>
</file>

<file path=docProps/app.xml><?xml version="1.0" encoding="utf-8"?>
<Properties xmlns="http://schemas.openxmlformats.org/officeDocument/2006/extended-properties" xmlns:vt="http://schemas.openxmlformats.org/officeDocument/2006/docPropsVTypes">
  <Template>office theme</Template>
  <TotalTime>4074</TotalTime>
  <Words>475</Words>
  <Application>Microsoft Macintosh PowerPoint</Application>
  <PresentationFormat>Widescreen</PresentationFormat>
  <Paragraphs>79</Paragraphs>
  <Slides>11</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Arial</vt:lpstr>
      <vt:lpstr>Century Gothic</vt:lpstr>
      <vt:lpstr>Sassoon Primary</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 Samways</dc:creator>
  <cp:lastModifiedBy>Rachel Webber</cp:lastModifiedBy>
  <cp:revision>2528</cp:revision>
  <dcterms:created xsi:type="dcterms:W3CDTF">2023-06-09T16:18:34Z</dcterms:created>
  <dcterms:modified xsi:type="dcterms:W3CDTF">2026-10-24T18:31:53Z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0x0101003B5793B923591B488649FA140689A167</vt:lpwstr>
  </property>
</Properties>
</file>